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8" r:id="rId5"/>
    <p:sldId id="281" r:id="rId6"/>
    <p:sldId id="262" r:id="rId7"/>
    <p:sldId id="269" r:id="rId8"/>
    <p:sldId id="257" r:id="rId9"/>
    <p:sldId id="270" r:id="rId10"/>
    <p:sldId id="271" r:id="rId11"/>
    <p:sldId id="282" r:id="rId12"/>
    <p:sldId id="280" r:id="rId13"/>
    <p:sldId id="284" r:id="rId14"/>
    <p:sldId id="285" r:id="rId15"/>
    <p:sldId id="287" r:id="rId16"/>
    <p:sldId id="268" r:id="rId17"/>
    <p:sldId id="286" r:id="rId18"/>
    <p:sldId id="263" r:id="rId19"/>
    <p:sldId id="267" r:id="rId20"/>
    <p:sldId id="272" r:id="rId21"/>
    <p:sldId id="264" r:id="rId22"/>
    <p:sldId id="273" r:id="rId23"/>
    <p:sldId id="266" r:id="rId24"/>
    <p:sldId id="274" r:id="rId25"/>
    <p:sldId id="275" r:id="rId26"/>
    <p:sldId id="276" r:id="rId27"/>
    <p:sldId id="277" r:id="rId28"/>
    <p:sldId id="27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5"/>
    <a:srgbClr val="00FFEA"/>
    <a:srgbClr val="FFFFFF"/>
    <a:srgbClr val="D8BF94"/>
    <a:srgbClr val="E3D0AE"/>
    <a:srgbClr val="F7C800"/>
    <a:srgbClr val="FFC305"/>
    <a:srgbClr val="FFC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3B282-568D-4FD7-8E44-E534129059FD}" v="3" dt="2020-04-17T03:59:21.961"/>
    <p1510:client id="{4B96FE5C-1205-4CBC-9DE5-127760C13860}" v="821" dt="2020-04-17T03:34:58.498"/>
    <p1510:client id="{6BC23C3C-0E2F-414E-B931-5492399DDB13}" v="523" dt="2020-04-17T06:09:13.446"/>
    <p1510:client id="{6D73A0FB-0A37-489D-8D04-C6E2F1012FEF}" v="59" dt="2020-04-17T16:33:46.774"/>
    <p1510:client id="{91DAE9B0-1B28-4017-B6C5-C7EBA2FB25D0}" v="280" dt="2020-04-17T04:35:33.890"/>
    <p1510:client id="{9D3F8D4B-6411-40A9-AFF7-7D973CF0B405}" v="368" dt="2020-04-17T05:25:58.790"/>
    <p1510:client id="{BD84FB48-CEF4-4B84-AB0B-E2EEB8819F0E}" v="2698" dt="2020-04-17T06:15:23.021"/>
    <p1510:client id="{CE79B2EF-7BAC-4415-96E9-4CE898D55B52}" v="100" dt="2020-04-17T02:12:12.600"/>
    <p1510:client id="{D30F2457-FEA5-4B94-8EDE-F8C4912B9152}" v="1" dt="2020-04-17T04:04:14.4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gbin Zhang" userId="15efe7bf-e9c6-4f33-9cc3-856d82b7e73e" providerId="ADAL" clId="{6D73A0FB-0A37-489D-8D04-C6E2F1012FEF}"/>
    <pc:docChg chg="undo custSel modSld">
      <pc:chgData name="Rongbin Zhang" userId="15efe7bf-e9c6-4f33-9cc3-856d82b7e73e" providerId="ADAL" clId="{6D73A0FB-0A37-489D-8D04-C6E2F1012FEF}" dt="2020-04-17T16:33:46.775" v="57" actId="20577"/>
      <pc:docMkLst>
        <pc:docMk/>
      </pc:docMkLst>
      <pc:sldChg chg="addSp delSp modSp mod">
        <pc:chgData name="Rongbin Zhang" userId="15efe7bf-e9c6-4f33-9cc3-856d82b7e73e" providerId="ADAL" clId="{6D73A0FB-0A37-489D-8D04-C6E2F1012FEF}" dt="2020-04-17T16:33:46.775" v="57" actId="20577"/>
        <pc:sldMkLst>
          <pc:docMk/>
          <pc:sldMk cId="2722722861" sldId="257"/>
        </pc:sldMkLst>
        <pc:spChg chg="add mod">
          <ac:chgData name="Rongbin Zhang" userId="15efe7bf-e9c6-4f33-9cc3-856d82b7e73e" providerId="ADAL" clId="{6D73A0FB-0A37-489D-8D04-C6E2F1012FEF}" dt="2020-04-17T16:33:46.775" v="57" actId="20577"/>
          <ac:spMkLst>
            <pc:docMk/>
            <pc:sldMk cId="2722722861" sldId="257"/>
            <ac:spMk id="2" creationId="{7DA878F3-1F3B-4C36-938F-F6382DD9D7DB}"/>
          </ac:spMkLst>
        </pc:spChg>
        <pc:spChg chg="del">
          <ac:chgData name="Rongbin Zhang" userId="15efe7bf-e9c6-4f33-9cc3-856d82b7e73e" providerId="ADAL" clId="{6D73A0FB-0A37-489D-8D04-C6E2F1012FEF}" dt="2020-04-17T16:33:35.926" v="55" actId="478"/>
          <ac:spMkLst>
            <pc:docMk/>
            <pc:sldMk cId="2722722861" sldId="257"/>
            <ac:spMk id="6" creationId="{F6069E65-8188-4210-A33F-C23BE613F3EB}"/>
          </ac:spMkLst>
        </pc:spChg>
        <pc:picChg chg="mod">
          <ac:chgData name="Rongbin Zhang" userId="15efe7bf-e9c6-4f33-9cc3-856d82b7e73e" providerId="ADAL" clId="{6D73A0FB-0A37-489D-8D04-C6E2F1012FEF}" dt="2020-04-17T16:31:18.290" v="9" actId="1076"/>
          <ac:picMkLst>
            <pc:docMk/>
            <pc:sldMk cId="2722722861" sldId="257"/>
            <ac:picMk id="36" creationId="{D5F04CAE-5DAF-422B-9486-479B571ED6BB}"/>
          </ac:picMkLst>
        </pc:picChg>
        <pc:picChg chg="mod">
          <ac:chgData name="Rongbin Zhang" userId="15efe7bf-e9c6-4f33-9cc3-856d82b7e73e" providerId="ADAL" clId="{6D73A0FB-0A37-489D-8D04-C6E2F1012FEF}" dt="2020-04-17T16:31:16.890" v="8" actId="1076"/>
          <ac:picMkLst>
            <pc:docMk/>
            <pc:sldMk cId="2722722861" sldId="257"/>
            <ac:picMk id="50" creationId="{7C4C64FE-B62C-47FC-8217-61E18977BAE9}"/>
          </ac:picMkLst>
        </pc:picChg>
      </pc:sldChg>
      <pc:sldChg chg="modSp mod">
        <pc:chgData name="Rongbin Zhang" userId="15efe7bf-e9c6-4f33-9cc3-856d82b7e73e" providerId="ADAL" clId="{6D73A0FB-0A37-489D-8D04-C6E2F1012FEF}" dt="2020-04-17T16:31:10.460" v="7" actId="5793"/>
        <pc:sldMkLst>
          <pc:docMk/>
          <pc:sldMk cId="2887780464" sldId="262"/>
        </pc:sldMkLst>
        <pc:spChg chg="mod">
          <ac:chgData name="Rongbin Zhang" userId="15efe7bf-e9c6-4f33-9cc3-856d82b7e73e" providerId="ADAL" clId="{6D73A0FB-0A37-489D-8D04-C6E2F1012FEF}" dt="2020-04-17T16:31:10.460" v="7" actId="5793"/>
          <ac:spMkLst>
            <pc:docMk/>
            <pc:sldMk cId="2887780464" sldId="262"/>
            <ac:spMk id="3" creationId="{6282DBDF-69F4-449A-B1A2-296B40939B4C}"/>
          </ac:spMkLst>
        </pc:spChg>
      </pc:sldChg>
      <pc:sldChg chg="modSp mod">
        <pc:chgData name="Rongbin Zhang" userId="15efe7bf-e9c6-4f33-9cc3-856d82b7e73e" providerId="ADAL" clId="{6D73A0FB-0A37-489D-8D04-C6E2F1012FEF}" dt="2020-04-17T16:10:32.017" v="1" actId="20577"/>
        <pc:sldMkLst>
          <pc:docMk/>
          <pc:sldMk cId="149442704" sldId="269"/>
        </pc:sldMkLst>
        <pc:spChg chg="mod">
          <ac:chgData name="Rongbin Zhang" userId="15efe7bf-e9c6-4f33-9cc3-856d82b7e73e" providerId="ADAL" clId="{6D73A0FB-0A37-489D-8D04-C6E2F1012FEF}" dt="2020-04-17T16:10:32.017" v="1" actId="20577"/>
          <ac:spMkLst>
            <pc:docMk/>
            <pc:sldMk cId="149442704" sldId="269"/>
            <ac:spMk id="3" creationId="{E84BE106-3025-4CD6-AA15-0B360C65228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A2559-DD6C-40BF-A035-4FA90AA1CADF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4A8437-D5B5-4775-B715-555CCE710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00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4FC1B-63C5-4A6D-8D6E-E480828A5152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848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9DEDE-4B83-4E5F-BB11-01757F603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64B553-1BEA-4748-AF72-A6234F5C3A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1C5D-77FD-4204-AA99-D7138F3D7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7587-CE6F-4A3A-B571-AC9C6E01928D}" type="datetimeFigureOut">
              <a:rPr lang="zh-CN" altLang="en-US" smtClean="0"/>
              <a:t>2020/4/17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06C5C-DCDB-421A-87D9-E7CB77FB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C831-EB0F-49AE-93B9-290379BD5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A1D3-A84A-43AB-89DC-65B385D2F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140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5E14-9A53-4364-80F0-848DD3F4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72BB8-777C-4545-999C-4FBF99DA0E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7227F-CC06-4272-BFA4-8F4C36F15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7587-CE6F-4A3A-B571-AC9C6E01928D}" type="datetimeFigureOut">
              <a:rPr lang="zh-CN" altLang="en-US" smtClean="0"/>
              <a:t>2020/4/17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79594-FF3F-4623-9792-F66023042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761CD-E710-4B76-9BBD-DCA81BF66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A1D3-A84A-43AB-89DC-65B385D2F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807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E92EC6-49FC-46EA-B773-CEA714EE1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1FC0D1-2C1E-46C8-9C4A-E7EB6089D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31DCF-1303-49A1-A3FE-79C0B7A69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7587-CE6F-4A3A-B571-AC9C6E01928D}" type="datetimeFigureOut">
              <a:rPr lang="zh-CN" altLang="en-US" smtClean="0"/>
              <a:t>2020/4/17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ACEDE-05C1-4470-91F7-9E9901C9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A8E80-DA4E-48C7-A000-3725AC8DC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A1D3-A84A-43AB-89DC-65B385D2F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741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35D8-A76C-415B-B456-7FF4EBDCD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4AA40-B386-49B8-85ED-AB9293882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FB484-2CE3-4E28-8C45-B8C9FC4F7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7587-CE6F-4A3A-B571-AC9C6E01928D}" type="datetimeFigureOut">
              <a:rPr lang="zh-CN" altLang="en-US" smtClean="0"/>
              <a:t>2020/4/17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C79EF-842D-4375-89BC-C0EA92FB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E1280-2B00-4A54-8BF7-D9E230D80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A1D3-A84A-43AB-89DC-65B385D2F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255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C343E-4267-4445-AE60-8FAB6D15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B76AE-D925-4249-B5DF-33CFD455E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CA34C-7766-4631-B2A5-C9436179C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7587-CE6F-4A3A-B571-AC9C6E01928D}" type="datetimeFigureOut">
              <a:rPr lang="zh-CN" altLang="en-US" smtClean="0"/>
              <a:t>2020/4/17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8924A-06FE-4932-9832-7363C5C63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F4702-ADC3-44A8-8216-CA72CA1FF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A1D3-A84A-43AB-89DC-65B385D2F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43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E1E5E-0A3D-423C-8357-71CE7EE2C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C2038-F081-41B5-A029-02E15B130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CBB44-46D8-4B8B-9243-24709B238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B163A-5B0D-4FF9-B613-160803969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7587-CE6F-4A3A-B571-AC9C6E01928D}" type="datetimeFigureOut">
              <a:rPr lang="zh-CN" altLang="en-US" smtClean="0"/>
              <a:t>2020/4/17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D4CB7-E1BF-4D5E-9B76-79D41832A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9EDE8-F5C5-43F3-A94D-E1F3E721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A1D3-A84A-43AB-89DC-65B385D2F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056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20552-023D-411A-9455-168EC16D7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A4D3E-48D2-4269-8BA1-818DD7323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8208C3-5A5F-4F51-923F-2580F0281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F20C6C-27B5-43CB-9B4C-59CAD68030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DA7DBF-F861-4C86-B100-795B4D8EEB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27DA72-F8E5-44D5-8D60-3BE3D636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7587-CE6F-4A3A-B571-AC9C6E01928D}" type="datetimeFigureOut">
              <a:rPr lang="zh-CN" altLang="en-US" smtClean="0"/>
              <a:t>2020/4/17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120D0C-A35B-492A-8D7A-0FAF8BF06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DB1D27-16BE-4480-B0E4-B20691DFE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A1D3-A84A-43AB-89DC-65B385D2F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088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65300-01AC-40B1-B0F8-9B414113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AC1D2A-7811-4703-834D-FAAB1ABFB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7587-CE6F-4A3A-B571-AC9C6E01928D}" type="datetimeFigureOut">
              <a:rPr lang="zh-CN" altLang="en-US" smtClean="0"/>
              <a:t>2020/4/17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7D72A4-BB5A-497C-8119-5B82A072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3E4F9-BFC6-4312-A3B9-38D7CD19F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A1D3-A84A-43AB-89DC-65B385D2F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408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2BBBED-2DEF-4123-98E3-3F7AB955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7587-CE6F-4A3A-B571-AC9C6E01928D}" type="datetimeFigureOut">
              <a:rPr lang="zh-CN" altLang="en-US" smtClean="0"/>
              <a:t>2020/4/17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836D05-7162-4E24-AD79-8969E4E0F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D3313-0CEA-456E-83C4-2D98B8EFB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A1D3-A84A-43AB-89DC-65B385D2F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70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B366-6FDB-43BA-BB47-8E34B8F1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DEDF0-6E7D-4653-8D51-0BFEB018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AF5F4-8ADF-4E33-A72B-75129FC4E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5EEA4-E761-452D-93A6-1F71825A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7587-CE6F-4A3A-B571-AC9C6E01928D}" type="datetimeFigureOut">
              <a:rPr lang="zh-CN" altLang="en-US" smtClean="0"/>
              <a:t>2020/4/17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0AEAD-1109-4A59-A7B3-2DD7E4F08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8D35B-AF92-4D6A-9C51-A4EC44C10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A1D3-A84A-43AB-89DC-65B385D2F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737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F26A-4BD7-46B5-8935-3C9C2FFBE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948525-0AFA-469C-89A3-F92FBDEAA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F6C34-6C1C-4038-8213-D5206C523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A5CDD-0B7C-4F7F-A7BC-43FBB613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7587-CE6F-4A3A-B571-AC9C6E01928D}" type="datetimeFigureOut">
              <a:rPr lang="zh-CN" altLang="en-US" smtClean="0"/>
              <a:t>2020/4/17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6CB5F-EC81-4A19-B900-4A2CAA5DE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529BD-B757-4A94-A848-BE256024A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A1D3-A84A-43AB-89DC-65B385D2F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491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2C3F44-4370-45C4-A9D0-88700C54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733F3-03D2-4998-9D64-7F6B5B949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FC489-4969-412A-8BA4-BCC987DA6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77587-CE6F-4A3A-B571-AC9C6E01928D}" type="datetimeFigureOut">
              <a:rPr lang="zh-CN" altLang="en-US" smtClean="0"/>
              <a:t>2020/4/17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5EB71-0424-4525-ACCB-24DB62540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42582-4990-41AE-81B5-70FE6E7ED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5A1D3-A84A-43AB-89DC-65B385D2F0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460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.wikipedia.org/wiki/Nintendo_DS_Lit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able, small, blue&#10;&#10;Description automatically generated">
            <a:extLst>
              <a:ext uri="{FF2B5EF4-FFF2-40B4-BE49-F238E27FC236}">
                <a16:creationId xmlns:a16="http://schemas.microsoft.com/office/drawing/2014/main" id="{551EEBBC-1487-400F-9848-FDA52C0862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" t="8177" r="50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10">
            <a:extLst>
              <a:ext uri="{FF2B5EF4-FFF2-40B4-BE49-F238E27FC236}">
                <a16:creationId xmlns:a16="http://schemas.microsoft.com/office/drawing/2014/main" id="{ED49FE6D-E54D-4A15-9572-966ED42F8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1489"/>
            <a:ext cx="12192000" cy="2077327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BB626-09AD-43D5-82E9-971D1CA0610B}"/>
              </a:ext>
            </a:extLst>
          </p:cNvPr>
          <p:cNvSpPr txBox="1"/>
          <p:nvPr/>
        </p:nvSpPr>
        <p:spPr>
          <a:xfrm>
            <a:off x="630688" y="4337523"/>
            <a:ext cx="10918056" cy="1327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100">
                <a:latin typeface="+mj-lt"/>
                <a:ea typeface="+mj-ea"/>
                <a:cs typeface="+mj-cs"/>
              </a:rPr>
              <a:t>Three Games For Our Future</a:t>
            </a:r>
          </a:p>
        </p:txBody>
      </p:sp>
      <p:cxnSp>
        <p:nvCxnSpPr>
          <p:cNvPr id="23" name="Straight Connector 12">
            <a:extLst>
              <a:ext uri="{FF2B5EF4-FFF2-40B4-BE49-F238E27FC236}">
                <a16:creationId xmlns:a16="http://schemas.microsoft.com/office/drawing/2014/main" id="{EAFC8083-BBFA-464C-A805-4E844F66B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149692"/>
            <a:ext cx="12188824" cy="0"/>
          </a:xfrm>
          <a:prstGeom prst="line">
            <a:avLst/>
          </a:prstGeom>
          <a:ln w="50800">
            <a:solidFill>
              <a:schemeClr val="bg1">
                <a:alpha val="9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DF9911-4A37-4096-BE25-0CCCFEC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5711486"/>
            <a:ext cx="27432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752BC6-CDD2-4020-8DCF-B5E813CD3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26067"/>
            <a:ext cx="12188824" cy="0"/>
          </a:xfrm>
          <a:prstGeom prst="line">
            <a:avLst/>
          </a:prstGeom>
          <a:ln w="50800">
            <a:solidFill>
              <a:schemeClr val="bg1">
                <a:alpha val="9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A1C78E0-773C-40C4-A767-203E0291B4C4}"/>
              </a:ext>
            </a:extLst>
          </p:cNvPr>
          <p:cNvSpPr txBox="1"/>
          <p:nvPr/>
        </p:nvSpPr>
        <p:spPr>
          <a:xfrm>
            <a:off x="5238750" y="5911795"/>
            <a:ext cx="695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By: Rongbin Zhang, </a:t>
            </a:r>
            <a:r>
              <a:rPr lang="en-US" err="1"/>
              <a:t>Haoyu</a:t>
            </a:r>
            <a:r>
              <a:rPr lang="en-US"/>
              <a:t> Li &amp; </a:t>
            </a:r>
            <a:r>
              <a:rPr lang="en-US" i="0" err="1">
                <a:effectLst/>
                <a:latin typeface="Segoe UI" panose="020B0502040204020203" pitchFamily="34" charset="0"/>
              </a:rPr>
              <a:t>Tripuraneni</a:t>
            </a:r>
            <a:r>
              <a:rPr lang="en-US" i="0">
                <a:effectLst/>
                <a:latin typeface="Segoe UI" panose="020B0502040204020203" pitchFamily="34" charset="0"/>
              </a:rPr>
              <a:t> </a:t>
            </a:r>
            <a:r>
              <a:rPr lang="en-US" i="0" err="1">
                <a:effectLst/>
                <a:latin typeface="Segoe UI" panose="020B0502040204020203" pitchFamily="34" charset="0"/>
              </a:rPr>
              <a:t>JaganMohanChowdary</a:t>
            </a:r>
            <a:endParaRPr lang="en-US" i="0">
              <a:effectLst/>
              <a:latin typeface="Segoe UI" panose="020B0502040204020203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19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48B4CCFE-FFBD-420A-A27E-F86849B4409F}"/>
              </a:ext>
            </a:extLst>
          </p:cNvPr>
          <p:cNvSpPr/>
          <p:nvPr/>
        </p:nvSpPr>
        <p:spPr>
          <a:xfrm>
            <a:off x="5125673" y="445252"/>
            <a:ext cx="2915453" cy="12788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815F0-4E2A-47B5-B670-50220E10E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Target User Score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B5DF06C-F2C3-452B-BE0E-766C69BB8282}"/>
              </a:ext>
            </a:extLst>
          </p:cNvPr>
          <p:cNvSpPr txBox="1"/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174A0C-08E1-46B1-A5BC-F6BF66432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683" y="1869832"/>
            <a:ext cx="6553545" cy="4598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14453C-BE74-4E6A-BFA0-1E219DB66F18}"/>
              </a:ext>
            </a:extLst>
          </p:cNvPr>
          <p:cNvSpPr txBox="1"/>
          <p:nvPr/>
        </p:nvSpPr>
        <p:spPr>
          <a:xfrm>
            <a:off x="5453009" y="622989"/>
            <a:ext cx="2402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Average score for different kind of game (maximum point is 10)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46919-DC1C-4362-81A3-FB45CC38DF50}"/>
              </a:ext>
            </a:extLst>
          </p:cNvPr>
          <p:cNvSpPr txBox="1"/>
          <p:nvPr/>
        </p:nvSpPr>
        <p:spPr>
          <a:xfrm>
            <a:off x="1606312" y="4171674"/>
            <a:ext cx="1929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8/10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DDCEFF7-3B5D-42B3-BEDF-E73B855432DB}"/>
              </a:ext>
            </a:extLst>
          </p:cNvPr>
          <p:cNvSpPr/>
          <p:nvPr/>
        </p:nvSpPr>
        <p:spPr>
          <a:xfrm rot="19519588">
            <a:off x="7454045" y="1674232"/>
            <a:ext cx="486562" cy="505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72661C8-AD4C-4780-A3A9-99E922CFF6A3}"/>
              </a:ext>
            </a:extLst>
          </p:cNvPr>
          <p:cNvSpPr/>
          <p:nvPr/>
        </p:nvSpPr>
        <p:spPr>
          <a:xfrm>
            <a:off x="9081018" y="445252"/>
            <a:ext cx="2678884" cy="1135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94DDD-8242-4F0D-A9BF-D0307CD0E9A8}"/>
              </a:ext>
            </a:extLst>
          </p:cNvPr>
          <p:cNvSpPr txBox="1"/>
          <p:nvPr/>
        </p:nvSpPr>
        <p:spPr>
          <a:xfrm>
            <a:off x="9428606" y="588613"/>
            <a:ext cx="2262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Average number of users given the score in different style 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A916D28-8AE7-4DB7-A980-02E1300610D5}"/>
              </a:ext>
            </a:extLst>
          </p:cNvPr>
          <p:cNvSpPr/>
          <p:nvPr/>
        </p:nvSpPr>
        <p:spPr>
          <a:xfrm>
            <a:off x="10178153" y="1662259"/>
            <a:ext cx="486562" cy="5248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69EF6B-A145-4AF1-8CA0-E98EE4BC501C}"/>
              </a:ext>
            </a:extLst>
          </p:cNvPr>
          <p:cNvSpPr/>
          <p:nvPr/>
        </p:nvSpPr>
        <p:spPr>
          <a:xfrm>
            <a:off x="5603846" y="3401736"/>
            <a:ext cx="1988191" cy="4002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5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4C60F921-6EF3-4746-B310-0D5611F2C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604" y="1053043"/>
            <a:ext cx="4458424" cy="14996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ESRB Rating?</a:t>
            </a:r>
            <a:endParaRPr lang="en-US" sz="6000" b="1">
              <a:solidFill>
                <a:srgbClr val="FFFFFF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63D9C9-C247-4F3F-94AC-43A331FE9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313" y="976842"/>
            <a:ext cx="4015729" cy="2258978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3F4FB9-E2B9-44F3-AD11-2967FD07F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951" y="4361716"/>
            <a:ext cx="3829214" cy="21013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545C3F-D3EB-4EE7-AC87-F0B2322E8A5E}"/>
              </a:ext>
            </a:extLst>
          </p:cNvPr>
          <p:cNvSpPr txBox="1"/>
          <p:nvPr/>
        </p:nvSpPr>
        <p:spPr>
          <a:xfrm>
            <a:off x="7058025" y="394887"/>
            <a:ext cx="401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Number of games in different ESRB Rating in Japan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80BE8B-C2AB-41A2-AA80-7C8E6A19A603}"/>
              </a:ext>
            </a:extLst>
          </p:cNvPr>
          <p:cNvSpPr txBox="1"/>
          <p:nvPr/>
        </p:nvSpPr>
        <p:spPr>
          <a:xfrm>
            <a:off x="7058025" y="3635937"/>
            <a:ext cx="401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Number of Role-Playing games for different ESRB Rating in Japan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BB0CF14-277C-4D3A-ACA0-E34E609FD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7583" y="3075801"/>
            <a:ext cx="4575972" cy="257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8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14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DC30A069-FF4C-494A-B5A8-E8AEBC65F6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4" r="-2" b="159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4" name="Picture 3" descr="A picture containing tree&#10;&#10;Description automatically generated">
            <a:extLst>
              <a:ext uri="{FF2B5EF4-FFF2-40B4-BE49-F238E27FC236}">
                <a16:creationId xmlns:a16="http://schemas.microsoft.com/office/drawing/2014/main" id="{333F472C-CBD5-48B9-8E47-C06A722785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7" r="-2" b="10775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54" name="Freeform: Shape 16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5" name="Freeform: Shape 18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DDFB9-97DB-4A2B-AA22-CD8A8BAF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 For Japan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43D6B-34D6-498F-8C41-E4805DB6D986}"/>
              </a:ext>
            </a:extLst>
          </p:cNvPr>
          <p:cNvSpPr txBox="1"/>
          <p:nvPr/>
        </p:nvSpPr>
        <p:spPr>
          <a:xfrm>
            <a:off x="448056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/>
              <a:t>Name: Fantasy Traveler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/>
              <a:t>Style: Role-Playing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/>
              <a:t>Platform: DS(3DS)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/>
              <a:t>Publisher: Nintendo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/>
              <a:t>ESRB Rating: 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198614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>
            <a:extLst>
              <a:ext uri="{FF2B5EF4-FFF2-40B4-BE49-F238E27FC236}">
                <a16:creationId xmlns:a16="http://schemas.microsoft.com/office/drawing/2014/main" id="{E8437C70-6D17-4C56-BB51-D9E0DC3ED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B51B11D-BBCD-47C7-A599-1EDA2F22F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549726"/>
            <a:ext cx="11438793" cy="1844256"/>
          </a:xfrm>
          <a:prstGeom prst="rect">
            <a:avLst/>
          </a:prstGeom>
          <a:solidFill>
            <a:srgbClr val="404040">
              <a:alpha val="93000"/>
            </a:srgbClr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81A645-0F73-4896-845A-6FB77B4F16C4}"/>
              </a:ext>
            </a:extLst>
          </p:cNvPr>
          <p:cNvSpPr txBox="1"/>
          <p:nvPr/>
        </p:nvSpPr>
        <p:spPr>
          <a:xfrm>
            <a:off x="542544" y="4754880"/>
            <a:ext cx="11137392" cy="93268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6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Game for Europe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810F53-4CAC-492E-A2F9-C147AA509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4243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768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D3E86-CEB6-472A-949A-08F6D4E11256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Game Category &amp; ESRB Rating</a:t>
            </a:r>
          </a:p>
        </p:txBody>
      </p:sp>
      <p:pic>
        <p:nvPicPr>
          <p:cNvPr id="2" name="图片 2" descr="手机屏幕截图&#10;&#10;已生成高可信度的说明">
            <a:extLst>
              <a:ext uri="{FF2B5EF4-FFF2-40B4-BE49-F238E27FC236}">
                <a16:creationId xmlns:a16="http://schemas.microsoft.com/office/drawing/2014/main" id="{C3E5EACC-8787-43B4-9218-4C627400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195" y="1619314"/>
            <a:ext cx="3425609" cy="2275121"/>
          </a:xfrm>
          <a:prstGeom prst="rect">
            <a:avLst/>
          </a:prstGeom>
        </p:spPr>
      </p:pic>
      <p:pic>
        <p:nvPicPr>
          <p:cNvPr id="4" name="图片 4" descr="手机屏幕截图&#10;&#10;已生成高可信度的说明">
            <a:extLst>
              <a:ext uri="{FF2B5EF4-FFF2-40B4-BE49-F238E27FC236}">
                <a16:creationId xmlns:a16="http://schemas.microsoft.com/office/drawing/2014/main" id="{7E8103D1-BBA5-406C-8589-9346CD72E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38" y="1952014"/>
            <a:ext cx="3433324" cy="160972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6" descr="图片包含 游戏机, 文字, 画&#10;&#10;已生成极高可信度的说明">
            <a:extLst>
              <a:ext uri="{FF2B5EF4-FFF2-40B4-BE49-F238E27FC236}">
                <a16:creationId xmlns:a16="http://schemas.microsoft.com/office/drawing/2014/main" id="{874CEDB2-7C0C-458E-B203-9644F12FF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568" y="330045"/>
            <a:ext cx="2866230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2CD8C1-7209-4C09-A162-FD18C49BAF5B}"/>
              </a:ext>
            </a:extLst>
          </p:cNvPr>
          <p:cNvSpPr txBox="1"/>
          <p:nvPr/>
        </p:nvSpPr>
        <p:spPr>
          <a:xfrm>
            <a:off x="4303776" y="517093"/>
            <a:ext cx="3611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badi" panose="020B0604020202020204" pitchFamily="34" charset="0"/>
              </a:rPr>
              <a:t>The number of  Action Games on different ESRB Rating</a:t>
            </a:r>
            <a:endParaRPr lang="zh-CN" altLang="en-US">
              <a:latin typeface="Abadi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EB979-0958-41F0-9BCD-FC108DEA9E6E}"/>
              </a:ext>
            </a:extLst>
          </p:cNvPr>
          <p:cNvSpPr txBox="1"/>
          <p:nvPr/>
        </p:nvSpPr>
        <p:spPr>
          <a:xfrm>
            <a:off x="325916" y="550657"/>
            <a:ext cx="3501686" cy="94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badi" panose="020B0604020104020204" pitchFamily="34" charset="0"/>
              </a:rPr>
              <a:t>The Total EU Sales data for different kind of video games </a:t>
            </a:r>
          </a:p>
          <a:p>
            <a:r>
              <a:rPr lang="en-US" altLang="zh-CN">
                <a:latin typeface="Abadi" panose="020B0604020104020204" pitchFamily="34" charset="0"/>
              </a:rPr>
              <a:t>(In Million)</a:t>
            </a:r>
            <a:endParaRPr lang="zh-CN" altLang="en-US">
              <a:latin typeface="Abadi" panose="020B0604020104020204" pitchFamily="34" charset="0"/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804D93C3-CBDE-42E2-A49E-C76F48A973ED}"/>
              </a:ext>
            </a:extLst>
          </p:cNvPr>
          <p:cNvSpPr/>
          <p:nvPr/>
        </p:nvSpPr>
        <p:spPr>
          <a:xfrm>
            <a:off x="2209800" y="2155721"/>
            <a:ext cx="490194" cy="21681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5FCB1325-EC17-4309-B16C-143A69B04BC8}"/>
              </a:ext>
            </a:extLst>
          </p:cNvPr>
          <p:cNvSpPr/>
          <p:nvPr/>
        </p:nvSpPr>
        <p:spPr>
          <a:xfrm>
            <a:off x="6096000" y="2328863"/>
            <a:ext cx="490194" cy="21681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41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D72F21C-D90D-4958-B2F3-B5C9DC76D52D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5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Welcome platforms &amp; publishers  in EU</a:t>
            </a:r>
          </a:p>
        </p:txBody>
      </p:sp>
      <p:pic>
        <p:nvPicPr>
          <p:cNvPr id="23" name="图片 13" descr="手机屏幕截图&#10;&#10;已生成高可信度的说明">
            <a:extLst>
              <a:ext uri="{FF2B5EF4-FFF2-40B4-BE49-F238E27FC236}">
                <a16:creationId xmlns:a16="http://schemas.microsoft.com/office/drawing/2014/main" id="{60A90812-878D-4F7A-B126-E2753C464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5" r="12239"/>
          <a:stretch/>
        </p:blipFill>
        <p:spPr>
          <a:xfrm>
            <a:off x="4187815" y="1480830"/>
            <a:ext cx="3816369" cy="2413606"/>
          </a:xfrm>
          <a:prstGeom prst="rect">
            <a:avLst/>
          </a:prstGeom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9" descr="手机屏幕截图&#10;&#10;已生成高可信度的说明">
            <a:extLst>
              <a:ext uri="{FF2B5EF4-FFF2-40B4-BE49-F238E27FC236}">
                <a16:creationId xmlns:a16="http://schemas.microsoft.com/office/drawing/2014/main" id="{040B078F-BA59-40BC-A6C7-1EB7F48B6D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8" r="12679"/>
          <a:stretch/>
        </p:blipFill>
        <p:spPr>
          <a:xfrm>
            <a:off x="131034" y="1423586"/>
            <a:ext cx="3742274" cy="2542335"/>
          </a:xfrm>
          <a:prstGeom prst="rect">
            <a:avLst/>
          </a:prstGeom>
        </p:spPr>
      </p:pic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6607136-54D6-4785-9EAC-338C778259AE}"/>
              </a:ext>
            </a:extLst>
          </p:cNvPr>
          <p:cNvSpPr txBox="1"/>
          <p:nvPr/>
        </p:nvSpPr>
        <p:spPr>
          <a:xfrm>
            <a:off x="284240" y="294473"/>
            <a:ext cx="3242725" cy="11541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>
                <a:latin typeface="Abadi" panose="020B0604020104020204" pitchFamily="34" charset="0"/>
                <a:ea typeface="等线"/>
              </a:rPr>
              <a:t> </a:t>
            </a:r>
            <a:r>
              <a:rPr lang="zh-CN" altLang="en-US" sz="3200">
                <a:latin typeface="Cambria" panose="02040503050406030204" pitchFamily="18" charset="0"/>
                <a:ea typeface="等线"/>
                <a:cs typeface="Aharoni" panose="02010803020104030203" pitchFamily="2" charset="-79"/>
              </a:rPr>
              <a:t>Top 5 </a:t>
            </a:r>
            <a:endParaRPr lang="en-US" altLang="zh-CN" sz="3200">
              <a:latin typeface="Cambria" panose="02040503050406030204" pitchFamily="18" charset="0"/>
              <a:ea typeface="等线"/>
              <a:cs typeface="Aharoni" panose="02010803020104030203" pitchFamily="2" charset="-79"/>
            </a:endParaRPr>
          </a:p>
          <a:p>
            <a:pPr>
              <a:spcAft>
                <a:spcPts val="600"/>
              </a:spcAft>
            </a:pPr>
            <a:r>
              <a:rPr lang="zh-CN" altLang="en-US" sz="3200">
                <a:latin typeface="Cambria" panose="02040503050406030204" pitchFamily="18" charset="0"/>
                <a:ea typeface="等线"/>
                <a:cs typeface="Aharoni" panose="02010803020104030203" pitchFamily="2" charset="-79"/>
              </a:rPr>
              <a:t>platforms in EU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16BC84D-6297-4E69-9E87-B9E7F7A16A64}"/>
              </a:ext>
            </a:extLst>
          </p:cNvPr>
          <p:cNvSpPr txBox="1"/>
          <p:nvPr/>
        </p:nvSpPr>
        <p:spPr>
          <a:xfrm>
            <a:off x="4092785" y="236905"/>
            <a:ext cx="4060615" cy="10310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800">
                <a:latin typeface="Cambria" panose="02040503050406030204" pitchFamily="18" charset="0"/>
                <a:ea typeface="等线"/>
                <a:cs typeface="Aharoni" panose="02010803020104030203" pitchFamily="2" charset="-79"/>
              </a:rPr>
              <a:t>Top 6 </a:t>
            </a:r>
          </a:p>
          <a:p>
            <a:pPr>
              <a:spcAft>
                <a:spcPts val="600"/>
              </a:spcAft>
            </a:pPr>
            <a:r>
              <a:rPr lang="en-US" altLang="zh-CN" sz="2800">
                <a:latin typeface="Cambria" panose="02040503050406030204" pitchFamily="18" charset="0"/>
                <a:ea typeface="等线"/>
                <a:cs typeface="Aharoni" panose="02010803020104030203" pitchFamily="2" charset="-79"/>
              </a:rPr>
              <a:t>Action Games publishers</a:t>
            </a:r>
            <a:endParaRPr lang="zh-CN" altLang="en-US" sz="2800">
              <a:latin typeface="Cambria" panose="02040503050406030204" pitchFamily="18" charset="0"/>
              <a:ea typeface="等线"/>
              <a:cs typeface="Aharoni" panose="02010803020104030203" pitchFamily="2" charset="-79"/>
            </a:endParaRPr>
          </a:p>
        </p:txBody>
      </p:sp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0449019D-2F30-439B-BAAD-18A9223E7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75" y="380198"/>
            <a:ext cx="2686050" cy="1704975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D1C9AD-9E87-444F-9E76-5CDEA9DC3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450" y="2401072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0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5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CBB22E8-42BB-4C1F-BDB2-BDB1F430FB85}"/>
              </a:ext>
            </a:extLst>
          </p:cNvPr>
          <p:cNvSpPr txBox="1"/>
          <p:nvPr/>
        </p:nvSpPr>
        <p:spPr>
          <a:xfrm>
            <a:off x="305404" y="1565093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Game for Europe</a:t>
            </a:r>
          </a:p>
        </p:txBody>
      </p:sp>
      <p:pic>
        <p:nvPicPr>
          <p:cNvPr id="3" name="图片 3" descr="图片包含 水族馆, 绿色, 黄色, 桌子&#10;&#10;已生成极高可信度的说明">
            <a:extLst>
              <a:ext uri="{FF2B5EF4-FFF2-40B4-BE49-F238E27FC236}">
                <a16:creationId xmlns:a16="http://schemas.microsoft.com/office/drawing/2014/main" id="{CE0E49E6-5914-43EF-A002-49C185A78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307" y="651854"/>
            <a:ext cx="5944511" cy="3091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526DE1-5185-4213-BA71-A0DEF49A4068}"/>
              </a:ext>
            </a:extLst>
          </p:cNvPr>
          <p:cNvSpPr txBox="1"/>
          <p:nvPr/>
        </p:nvSpPr>
        <p:spPr>
          <a:xfrm>
            <a:off x="2891462" y="3881125"/>
            <a:ext cx="7188199" cy="1292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Cambria" panose="02040503050406030204" pitchFamily="18" charset="0"/>
              </a:rPr>
              <a:t>Name: The Unforgiven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Cambria" panose="02040503050406030204" pitchFamily="18" charset="0"/>
              </a:rPr>
              <a:t>Style: Action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Cambria" panose="02040503050406030204" pitchFamily="18" charset="0"/>
              </a:rPr>
              <a:t>Platform: PS3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Cambria" panose="02040503050406030204" pitchFamily="18" charset="0"/>
              </a:rPr>
              <a:t>Publisher: Sony Computer Entertainment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Cambria" panose="02040503050406030204" pitchFamily="18" charset="0"/>
              </a:rPr>
              <a:t>ESRB Rating: M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>
                <a:latin typeface="Cambria" panose="02040503050406030204" pitchFamily="18" charset="0"/>
                <a:ea typeface="Cambria" panose="02040503050406030204" pitchFamily="18" charset="0"/>
              </a:rPr>
              <a:t>Target user score: 7.05+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46757-88CE-40AF-9AF0-BB91C21976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65"/>
          <a:stretch/>
        </p:blipFill>
        <p:spPr>
          <a:xfrm>
            <a:off x="0" y="4656963"/>
            <a:ext cx="2363276" cy="1852367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500556C0-32B4-4EBC-A0C7-DCF087EF35A6}"/>
              </a:ext>
            </a:extLst>
          </p:cNvPr>
          <p:cNvSpPr/>
          <p:nvPr/>
        </p:nvSpPr>
        <p:spPr>
          <a:xfrm>
            <a:off x="2013065" y="5953027"/>
            <a:ext cx="230022" cy="16025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7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0F5BDB-8019-4CC5-955E-F57DE42E9D9E}"/>
              </a:ext>
            </a:extLst>
          </p:cNvPr>
          <p:cNvSpPr txBox="1"/>
          <p:nvPr/>
        </p:nvSpPr>
        <p:spPr>
          <a:xfrm>
            <a:off x="6746628" y="1783959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defRPr cap="all"/>
            </a:pPr>
            <a:r>
              <a:rPr lang="en-US" sz="4800" cap="none"/>
              <a:t>Game For North America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72C1218B-5298-4EE4-AD5A-A55813F592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7" r="2592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79588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E0529C-F45A-4CFD-A36E-669D330878E4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PLATFORM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BF090F-82E2-4843-A99D-B9CE0A6C2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89" y="1958008"/>
            <a:ext cx="8003097" cy="2616908"/>
          </a:xfrm>
          <a:prstGeom prst="rect">
            <a:avLst/>
          </a:prstGeom>
        </p:spPr>
      </p:pic>
      <p:pic>
        <p:nvPicPr>
          <p:cNvPr id="12" name="Picture 11" descr="A close up of electronics&#10;&#10;Description automatically generated">
            <a:extLst>
              <a:ext uri="{FF2B5EF4-FFF2-40B4-BE49-F238E27FC236}">
                <a16:creationId xmlns:a16="http://schemas.microsoft.com/office/drawing/2014/main" id="{C1935C5F-48FE-4764-8A0F-601086B5A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669" y="3429000"/>
            <a:ext cx="3445692" cy="270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41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BD0BDE-EE58-4693-AA5A-48CF6864BD57}"/>
              </a:ext>
            </a:extLst>
          </p:cNvPr>
          <p:cNvSpPr txBox="1"/>
          <p:nvPr/>
        </p:nvSpPr>
        <p:spPr>
          <a:xfrm>
            <a:off x="6230271" y="3794336"/>
            <a:ext cx="5242259" cy="1922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</a:t>
            </a: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PUBLISHER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C6CB250-01F5-4115-9AD1-993DC49A01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" r="53859"/>
          <a:stretch/>
        </p:blipFill>
        <p:spPr>
          <a:xfrm>
            <a:off x="1" y="647373"/>
            <a:ext cx="5385130" cy="6210629"/>
          </a:xfrm>
          <a:custGeom>
            <a:avLst/>
            <a:gdLst/>
            <a:ahLst/>
            <a:cxnLst/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</p:spPr>
      </p:pic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A5A2EBAE-A468-4209-BFFE-FB543EBF45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" r="421" b="2"/>
          <a:stretch/>
        </p:blipFill>
        <p:spPr>
          <a:xfrm>
            <a:off x="5398355" y="1"/>
            <a:ext cx="4151376" cy="2349401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4122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许多照片放在一起&#10;&#10;已生成高可信度的说明">
            <a:extLst>
              <a:ext uri="{FF2B5EF4-FFF2-40B4-BE49-F238E27FC236}">
                <a16:creationId xmlns:a16="http://schemas.microsoft.com/office/drawing/2014/main" id="{7D64E8AF-6E3D-4C10-A6B2-62F650D65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EA14177-3E88-43EF-8D7A-506ED34C5C69}"/>
              </a:ext>
            </a:extLst>
          </p:cNvPr>
          <p:cNvSpPr/>
          <p:nvPr/>
        </p:nvSpPr>
        <p:spPr>
          <a:xfrm>
            <a:off x="770467" y="4580467"/>
            <a:ext cx="2375149" cy="681816"/>
          </a:xfrm>
          <a:prstGeom prst="rect">
            <a:avLst/>
          </a:prstGeom>
          <a:solidFill>
            <a:srgbClr val="E9EDF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等线"/>
              </a:rPr>
              <a:t>Introduction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 Black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F2012C-D42D-419E-8295-1E56D3D3113A}"/>
              </a:ext>
            </a:extLst>
          </p:cNvPr>
          <p:cNvSpPr/>
          <p:nvPr/>
        </p:nvSpPr>
        <p:spPr>
          <a:xfrm>
            <a:off x="3454400" y="4580467"/>
            <a:ext cx="2375149" cy="681816"/>
          </a:xfrm>
          <a:prstGeom prst="rect">
            <a:avLst/>
          </a:prstGeom>
          <a:solidFill>
            <a:srgbClr val="E9EDF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等线"/>
              </a:rPr>
              <a:t>Game for Japan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Arial Black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95A923-6C77-46E9-9369-A928AA4F1777}"/>
              </a:ext>
            </a:extLst>
          </p:cNvPr>
          <p:cNvSpPr/>
          <p:nvPr/>
        </p:nvSpPr>
        <p:spPr>
          <a:xfrm>
            <a:off x="6392333" y="4580466"/>
            <a:ext cx="2375149" cy="681816"/>
          </a:xfrm>
          <a:prstGeom prst="rect">
            <a:avLst/>
          </a:prstGeom>
          <a:solidFill>
            <a:srgbClr val="E9EDF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等线"/>
              </a:rPr>
              <a:t>Game for Europe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Arial Black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3589B0-643B-4E00-91FD-FE1693E8AE6F}"/>
              </a:ext>
            </a:extLst>
          </p:cNvPr>
          <p:cNvSpPr/>
          <p:nvPr/>
        </p:nvSpPr>
        <p:spPr>
          <a:xfrm>
            <a:off x="9059334" y="4580467"/>
            <a:ext cx="2375149" cy="681816"/>
          </a:xfrm>
          <a:prstGeom prst="rect">
            <a:avLst/>
          </a:prstGeom>
          <a:solidFill>
            <a:srgbClr val="E9EDF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等线"/>
              </a:rPr>
              <a:t>Game for 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Arial Black"/>
              <a:ea typeface="等线" panose="02010600030101010101" pitchFamily="2" charset="-122"/>
            </a:endParaRPr>
          </a:p>
          <a:p>
            <a:pPr algn="ctr"/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  <a:ea typeface="等线"/>
              </a:rPr>
              <a:t>North America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C40C59-AC84-4B56-B6BA-CB85955AEDC7}"/>
              </a:ext>
            </a:extLst>
          </p:cNvPr>
          <p:cNvSpPr txBox="1"/>
          <p:nvPr/>
        </p:nvSpPr>
        <p:spPr>
          <a:xfrm>
            <a:off x="3267075" y="439208"/>
            <a:ext cx="53340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4400">
                <a:solidFill>
                  <a:schemeClr val="bg1"/>
                </a:solidFill>
                <a:latin typeface="Arial Black"/>
                <a:ea typeface="等线"/>
              </a:rPr>
              <a:t>Table of Content</a:t>
            </a:r>
          </a:p>
        </p:txBody>
      </p:sp>
    </p:spTree>
    <p:extLst>
      <p:ext uri="{BB962C8B-B14F-4D97-AF65-F5344CB8AC3E}">
        <p14:creationId xmlns:p14="http://schemas.microsoft.com/office/powerpoint/2010/main" val="426169656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fire&#10;&#10;Description automatically generated">
            <a:extLst>
              <a:ext uri="{FF2B5EF4-FFF2-40B4-BE49-F238E27FC236}">
                <a16:creationId xmlns:a16="http://schemas.microsoft.com/office/drawing/2014/main" id="{08C31BC8-34AE-4545-ADA6-F4CC8D898B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5F11E1-235B-4C3F-B68E-2228D1DEA009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GENRE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1738C1-3CEC-426B-AB59-39E24ABCB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04"/>
          <a:stretch/>
        </p:blipFill>
        <p:spPr>
          <a:xfrm>
            <a:off x="317938" y="583850"/>
            <a:ext cx="6852745" cy="58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36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62D5E2-9F04-4056-B765-38E6D36E4DD6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TOTAL NUMBER OF GAMES ON ACTION GENRE</a:t>
            </a: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86A67F62-9997-4339-A5C1-8866E3A35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373" y="884582"/>
            <a:ext cx="7911547" cy="447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94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1D3B73-DE77-48CE-B0E2-2BC86D378D06}"/>
              </a:ext>
            </a:extLst>
          </p:cNvPr>
          <p:cNvSpPr txBox="1"/>
          <p:nvPr/>
        </p:nvSpPr>
        <p:spPr>
          <a:xfrm>
            <a:off x="4820478" y="1202635"/>
            <a:ext cx="3701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b="1"/>
              <a:t>GAME</a:t>
            </a:r>
            <a:r>
              <a:rPr lang="en-IN" sz="3600"/>
              <a:t> </a:t>
            </a:r>
            <a:r>
              <a:rPr lang="en-IN" sz="3600" b="1"/>
              <a:t>CONTENT</a:t>
            </a:r>
          </a:p>
        </p:txBody>
      </p:sp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C5A65C3-EA08-4254-8162-DDA70BFD0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48" y="1918915"/>
            <a:ext cx="8100060" cy="3328946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771D6EE-3F3C-4582-B3A7-C53F5886C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557" y="2862470"/>
            <a:ext cx="4197894" cy="385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68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611B79-38E8-4DE9-BCDD-DEE5897376B8}"/>
              </a:ext>
            </a:extLst>
          </p:cNvPr>
          <p:cNvSpPr txBox="1"/>
          <p:nvPr/>
        </p:nvSpPr>
        <p:spPr>
          <a:xfrm>
            <a:off x="2918590" y="924339"/>
            <a:ext cx="6970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/>
              <a:t>TOTAL NUMBER OF “E” CONTENT RATED GAMES IN NA REGION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EFF6E59-1565-4C4A-8E21-D828F58D3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0" y="1749287"/>
            <a:ext cx="8793480" cy="2922104"/>
          </a:xfrm>
          <a:prstGeom prst="rect">
            <a:avLst/>
          </a:prstGeom>
        </p:spPr>
      </p:pic>
      <p:pic>
        <p:nvPicPr>
          <p:cNvPr id="6" name="Picture 5" descr="A picture containing food, black&#10;&#10;Description automatically generated">
            <a:extLst>
              <a:ext uri="{FF2B5EF4-FFF2-40B4-BE49-F238E27FC236}">
                <a16:creationId xmlns:a16="http://schemas.microsoft.com/office/drawing/2014/main" id="{FFD22849-C5CE-4F65-A604-70ADFCBDA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948" y="3687417"/>
            <a:ext cx="6125446" cy="256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2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outdoor, building, woman&#10;&#10;Description automatically generated">
            <a:extLst>
              <a:ext uri="{FF2B5EF4-FFF2-40B4-BE49-F238E27FC236}">
                <a16:creationId xmlns:a16="http://schemas.microsoft.com/office/drawing/2014/main" id="{5BAD88EA-B068-4CB3-BFF2-325B988EF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B9CC35-1468-4573-AD4D-82967023F219}"/>
              </a:ext>
            </a:extLst>
          </p:cNvPr>
          <p:cNvSpPr txBox="1"/>
          <p:nvPr/>
        </p:nvSpPr>
        <p:spPr>
          <a:xfrm>
            <a:off x="1524000" y="3694839"/>
            <a:ext cx="9144000" cy="1754326"/>
          </a:xfrm>
          <a:prstGeom prst="rect">
            <a:avLst/>
          </a:prstGeom>
          <a:solidFill>
            <a:srgbClr val="000000">
              <a:alpha val="80000"/>
            </a:srgbClr>
          </a:solidFill>
          <a:ln w="279400" cap="sq" cmpd="thinThick">
            <a:solidFill>
              <a:srgbClr val="262626">
                <a:alpha val="89804"/>
              </a:srgbClr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game for North America is to produce an </a:t>
            </a:r>
            <a:r>
              <a:rPr lang="en-US" sz="33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Action Game </a:t>
            </a:r>
            <a:r>
              <a:rPr lang="en-US" sz="33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with “</a:t>
            </a:r>
            <a:r>
              <a:rPr lang="en-US" sz="33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3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” content on  </a:t>
            </a:r>
            <a:r>
              <a:rPr lang="en-US" sz="33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PS2</a:t>
            </a:r>
            <a:r>
              <a:rPr lang="en-US" sz="33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platform using </a:t>
            </a:r>
            <a:r>
              <a:rPr lang="en-US" sz="33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EA Sports </a:t>
            </a:r>
            <a:r>
              <a:rPr lang="en-US" sz="33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 publisher </a:t>
            </a:r>
          </a:p>
        </p:txBody>
      </p:sp>
    </p:spTree>
    <p:extLst>
      <p:ext uri="{BB962C8B-B14F-4D97-AF65-F5344CB8AC3E}">
        <p14:creationId xmlns:p14="http://schemas.microsoft.com/office/powerpoint/2010/main" val="4162635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8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4DEE083-DA6A-46A0-998C-347FCD0748A6}"/>
              </a:ext>
            </a:extLst>
          </p:cNvPr>
          <p:cNvSpPr/>
          <p:nvPr/>
        </p:nvSpPr>
        <p:spPr>
          <a:xfrm>
            <a:off x="6096000" y="5481782"/>
            <a:ext cx="1293091" cy="137621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EEB5DD-18D4-4A5E-B2BD-09FCFC97E1F9}"/>
              </a:ext>
            </a:extLst>
          </p:cNvPr>
          <p:cNvCxnSpPr>
            <a:cxnSpLocks/>
          </p:cNvCxnSpPr>
          <p:nvPr/>
        </p:nvCxnSpPr>
        <p:spPr>
          <a:xfrm flipH="1">
            <a:off x="7389091" y="4567382"/>
            <a:ext cx="1440873" cy="9144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C669BE-F622-4D64-995A-79220CA6D8F3}"/>
              </a:ext>
            </a:extLst>
          </p:cNvPr>
          <p:cNvSpPr txBox="1"/>
          <p:nvPr/>
        </p:nvSpPr>
        <p:spPr>
          <a:xfrm>
            <a:off x="8977746" y="4239491"/>
            <a:ext cx="2549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Forte" panose="03060902040502070203" pitchFamily="66" charset="0"/>
              </a:rPr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3385846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2DBDF-69F4-449A-B1A2-296B40939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/>
              <a:t>NLG (Naughty Luigi Game)</a:t>
            </a:r>
          </a:p>
          <a:p>
            <a:r>
              <a:rPr lang="en-US"/>
              <a:t>3 Games for 3 main Regions</a:t>
            </a:r>
          </a:p>
          <a:p>
            <a:r>
              <a:rPr lang="en-US"/>
              <a:t>Japan, North America &amp; Europe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7" name="图片 4" descr="卡通人物&#10;&#10;已生成高可信度的说明">
            <a:extLst>
              <a:ext uri="{FF2B5EF4-FFF2-40B4-BE49-F238E27FC236}">
                <a16:creationId xmlns:a16="http://schemas.microsoft.com/office/drawing/2014/main" id="{3EA3E1F4-45DB-4617-A7FC-5F306BE1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28" y="772893"/>
            <a:ext cx="2248028" cy="126451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A26C0B-FA22-49E9-97D7-95DE21CF9E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7" r="13394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2A2543-DC62-4238-A3A7-6F721A732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NLG Studios</a:t>
            </a:r>
          </a:p>
        </p:txBody>
      </p:sp>
    </p:spTree>
    <p:extLst>
      <p:ext uri="{BB962C8B-B14F-4D97-AF65-F5344CB8AC3E}">
        <p14:creationId xmlns:p14="http://schemas.microsoft.com/office/powerpoint/2010/main" val="2887780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DBBB04-DA2D-468F-BCF3-11344FB58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506440" cy="1128068"/>
          </a:xfrm>
        </p:spPr>
        <p:txBody>
          <a:bodyPr anchor="ctr">
            <a:normAutofit/>
          </a:bodyPr>
          <a:lstStyle/>
          <a:p>
            <a:r>
              <a:rPr lang="en-US" sz="3700" b="1"/>
              <a:t>Before Diving to the Data...</a:t>
            </a:r>
          </a:p>
        </p:txBody>
      </p:sp>
      <p:grpSp>
        <p:nvGrpSpPr>
          <p:cNvPr id="19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BE106-3025-4CD6-AA15-0B360C652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n-US" err="1"/>
              <a:t>User_score</a:t>
            </a:r>
            <a:r>
              <a:rPr lang="en-US"/>
              <a:t> Column : Score by </a:t>
            </a:r>
            <a:r>
              <a:rPr lang="en-US" b="1"/>
              <a:t>Metacritic</a:t>
            </a:r>
            <a:r>
              <a:rPr lang="en-US"/>
              <a:t>'s subscribers</a:t>
            </a:r>
          </a:p>
          <a:p>
            <a:r>
              <a:rPr lang="en-US" err="1"/>
              <a:t>User_count</a:t>
            </a:r>
            <a:r>
              <a:rPr lang="en-US"/>
              <a:t> Column: Number of subscribers who gave the score</a:t>
            </a:r>
          </a:p>
          <a:p>
            <a:r>
              <a:rPr lang="en-US"/>
              <a:t>Rating Column : The </a:t>
            </a:r>
            <a:r>
              <a:rPr lang="en-US" b="1"/>
              <a:t>ESRB(Entertainment Software Rating Board)</a:t>
            </a:r>
            <a:r>
              <a:rPr lang="en-US"/>
              <a:t> ratings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4B27CF-BF0B-490C-9AA5-BB3293A15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23" y="714428"/>
            <a:ext cx="4397433" cy="225368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2DD931BC-4CCB-43E7-B0C1-51A6DFE25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385" y="3707894"/>
            <a:ext cx="3663644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2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C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ED993C3-6AE8-40ED-BCB2-B9A429767B63}"/>
              </a:ext>
            </a:extLst>
          </p:cNvPr>
          <p:cNvSpPr txBox="1"/>
          <p:nvPr/>
        </p:nvSpPr>
        <p:spPr>
          <a:xfrm>
            <a:off x="2181225" y="372151"/>
            <a:ext cx="7829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latin typeface="Aharoni" panose="02010803020104030203" pitchFamily="2" charset="-79"/>
                <a:cs typeface="Aharoni" panose="02010803020104030203" pitchFamily="2" charset="-79"/>
              </a:rPr>
              <a:t>Data Import &amp; Data Cleaning</a:t>
            </a:r>
            <a:endParaRPr lang="zh-CN" altLang="en-US" sz="4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2" name="Picture 31" descr="A picture containing drawing, flower&#10;&#10;Description automatically generated">
            <a:extLst>
              <a:ext uri="{FF2B5EF4-FFF2-40B4-BE49-F238E27FC236}">
                <a16:creationId xmlns:a16="http://schemas.microsoft.com/office/drawing/2014/main" id="{F6BCFBDD-E63B-4115-9936-EA0F6B917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116" y="3491794"/>
            <a:ext cx="3070371" cy="196648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F04CAE-5DAF-422B-9486-479B571ED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4" y="2208298"/>
            <a:ext cx="8304599" cy="971429"/>
          </a:xfrm>
          <a:prstGeom prst="rect">
            <a:avLst/>
          </a:prstGeom>
        </p:spPr>
      </p:pic>
      <p:pic>
        <p:nvPicPr>
          <p:cNvPr id="50" name="Picture 4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4C64FE-B62C-47FC-8217-61E18977B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4" y="3839089"/>
            <a:ext cx="8304599" cy="1952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A878F3-1F3B-4C36-938F-F6382DD9D7DB}"/>
              </a:ext>
            </a:extLst>
          </p:cNvPr>
          <p:cNvSpPr txBox="1"/>
          <p:nvPr/>
        </p:nvSpPr>
        <p:spPr>
          <a:xfrm>
            <a:off x="2248248" y="1237853"/>
            <a:ext cx="755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Data Source (Video_Game_Sales_as_of_Jan_2017):</a:t>
            </a:r>
          </a:p>
          <a:p>
            <a:r>
              <a:rPr lang="en-US" b="1"/>
              <a:t>https://www.kaggle.com/kendallgillies/video-game-sales-and-ratings</a:t>
            </a:r>
          </a:p>
        </p:txBody>
      </p:sp>
    </p:spTree>
    <p:extLst>
      <p:ext uri="{BB962C8B-B14F-4D97-AF65-F5344CB8AC3E}">
        <p14:creationId xmlns:p14="http://schemas.microsoft.com/office/powerpoint/2010/main" val="2722722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5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picture containing old, cake&#10;&#10;Description automatically generated">
            <a:extLst>
              <a:ext uri="{FF2B5EF4-FFF2-40B4-BE49-F238E27FC236}">
                <a16:creationId xmlns:a16="http://schemas.microsoft.com/office/drawing/2014/main" id="{C8CF9164-FB8E-4AFC-835E-CF81175F39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1"/>
          <a:stretch/>
        </p:blipFill>
        <p:spPr>
          <a:xfrm>
            <a:off x="6052822" y="10"/>
            <a:ext cx="6095980" cy="6857990"/>
          </a:xfrm>
          <a:prstGeom prst="rect">
            <a:avLst/>
          </a:prstGeom>
        </p:spPr>
      </p:pic>
      <p:pic>
        <p:nvPicPr>
          <p:cNvPr id="38" name="Picture 37" descr="A picture containing table, sitting, colorful, device&#10;&#10;Description automatically generated">
            <a:extLst>
              <a:ext uri="{FF2B5EF4-FFF2-40B4-BE49-F238E27FC236}">
                <a16:creationId xmlns:a16="http://schemas.microsoft.com/office/drawing/2014/main" id="{17D92639-4750-431E-95A1-19E5A2B905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2" r="14928"/>
          <a:stretch/>
        </p:blipFill>
        <p:spPr>
          <a:xfrm>
            <a:off x="0" y="0"/>
            <a:ext cx="6096000" cy="6857990"/>
          </a:xfrm>
          <a:prstGeom prst="rect">
            <a:avLst/>
          </a:prstGeom>
        </p:spPr>
      </p:pic>
      <p:sp>
        <p:nvSpPr>
          <p:cNvPr id="57" name="Rectangle 47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D21995-2237-4E00-B6E6-83721CA04756}"/>
              </a:ext>
            </a:extLst>
          </p:cNvPr>
          <p:cNvSpPr/>
          <p:nvPr/>
        </p:nvSpPr>
        <p:spPr>
          <a:xfrm>
            <a:off x="4243680" y="2756135"/>
            <a:ext cx="3618284" cy="1345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Game for Japan</a:t>
            </a:r>
          </a:p>
        </p:txBody>
      </p:sp>
      <p:sp>
        <p:nvSpPr>
          <p:cNvPr id="58" name="Frame 49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42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815F0-4E2A-47B5-B670-50220E10E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Style of Game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B5DF06C-F2C3-452B-BE0E-766C69BB8282}"/>
              </a:ext>
            </a:extLst>
          </p:cNvPr>
          <p:cNvSpPr txBox="1"/>
          <p:nvPr/>
        </p:nvSpPr>
        <p:spPr>
          <a:xfrm>
            <a:off x="674237" y="4170502"/>
            <a:ext cx="3657600" cy="535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200" b="1" kern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Role-Playing 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Content Placeholder 34" descr="A picture containing umbrella&#10;&#10;Description automatically generated">
            <a:extLst>
              <a:ext uri="{FF2B5EF4-FFF2-40B4-BE49-F238E27FC236}">
                <a16:creationId xmlns:a16="http://schemas.microsoft.com/office/drawing/2014/main" id="{83B09243-2728-44A0-8FA6-4E2A05157E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" r="1" b="1"/>
          <a:stretch/>
        </p:blipFill>
        <p:spPr>
          <a:xfrm>
            <a:off x="5153822" y="673716"/>
            <a:ext cx="6553545" cy="5518509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2099E52-9A54-4BDE-B9AC-F4EE85333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26" y="4723400"/>
            <a:ext cx="2586790" cy="14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1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815F0-4E2A-47B5-B670-50220E10E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Which Platform? ---DS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87DBF80-805E-458C-BEEF-DD897189274A}"/>
              </a:ext>
            </a:extLst>
          </p:cNvPr>
          <p:cNvSpPr txBox="1"/>
          <p:nvPr/>
        </p:nvSpPr>
        <p:spPr>
          <a:xfrm>
            <a:off x="854442" y="2474893"/>
            <a:ext cx="48668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Top 5 Platforms Sales for Role-Playing Game in Japan (In Million $) </a:t>
            </a:r>
          </a:p>
        </p:txBody>
      </p:sp>
      <p:pic>
        <p:nvPicPr>
          <p:cNvPr id="13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FEB306-A8F9-4820-97AB-8DFBCC6E3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98" y="3779263"/>
            <a:ext cx="4639942" cy="219249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B0899C-F04C-4837-B097-8015504646E4}"/>
              </a:ext>
            </a:extLst>
          </p:cNvPr>
          <p:cNvSpPr txBox="1"/>
          <p:nvPr/>
        </p:nvSpPr>
        <p:spPr>
          <a:xfrm>
            <a:off x="7000061" y="3027384"/>
            <a:ext cx="44676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solidFill>
                  <a:srgbClr val="000000"/>
                </a:solidFill>
                <a:latin typeface="avenir-next-regular"/>
              </a:rPr>
              <a:t>“</a:t>
            </a:r>
            <a:r>
              <a:rPr lang="en-US" sz="3600" i="0">
                <a:solidFill>
                  <a:srgbClr val="000000"/>
                </a:solidFill>
                <a:effectLst/>
                <a:latin typeface="avenir-next-regular"/>
              </a:rPr>
              <a:t>Nintendo DS games can still be played on the Nintendo 3DS family of systems.”</a:t>
            </a:r>
            <a:endParaRPr lang="en-US" sz="3600"/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D6C84CD8-1105-4DC6-963E-F851BCC2C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376856" y="225756"/>
            <a:ext cx="2150632" cy="19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7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4C60F921-6EF3-4746-B310-0D5611F2C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603" y="1053042"/>
            <a:ext cx="4743937" cy="30683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Game Publisher?</a:t>
            </a:r>
            <a:endParaRPr lang="en-US" sz="6000" b="1">
              <a:solidFill>
                <a:srgbClr val="FFFFFF"/>
              </a:solidFill>
            </a:endParaRPr>
          </a:p>
        </p:txBody>
      </p:sp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188E8E-75CF-4935-9313-21A4F1731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229" y="521943"/>
            <a:ext cx="5390093" cy="2516814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71D5C5-BD90-4422-B7B3-7A76D2C61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229" y="3707946"/>
            <a:ext cx="5390093" cy="275402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498A268-24C5-4A7E-AC9F-84CA2558EC4F}"/>
              </a:ext>
            </a:extLst>
          </p:cNvPr>
          <p:cNvSpPr txBox="1"/>
          <p:nvPr/>
        </p:nvSpPr>
        <p:spPr>
          <a:xfrm>
            <a:off x="572654" y="4282268"/>
            <a:ext cx="4743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>
                <a:solidFill>
                  <a:schemeClr val="bg1"/>
                </a:solidFill>
              </a:rPr>
              <a:t>Nintendo</a:t>
            </a:r>
          </a:p>
        </p:txBody>
      </p: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BAF16E-7AB3-4C6F-BD7A-FA4F93FF0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76" y="4887929"/>
            <a:ext cx="2207491" cy="11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229bd8d-a175-44a2-8240-f2a9ff4267b1">
      <UserInfo>
        <DisplayName>Ahsan Umar</DisplayName>
        <AccountId>14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B35FACDEC23C4787D3FE5E40448C88" ma:contentTypeVersion="4" ma:contentTypeDescription="Create a new document." ma:contentTypeScope="" ma:versionID="85bfd14c29c2cf436ed90abb2a619fc0">
  <xsd:schema xmlns:xsd="http://www.w3.org/2001/XMLSchema" xmlns:xs="http://www.w3.org/2001/XMLSchema" xmlns:p="http://schemas.microsoft.com/office/2006/metadata/properties" xmlns:ns2="013fbbbc-98e3-4c1a-b045-e4b7c7b4d481" xmlns:ns3="c229bd8d-a175-44a2-8240-f2a9ff4267b1" targetNamespace="http://schemas.microsoft.com/office/2006/metadata/properties" ma:root="true" ma:fieldsID="627a8cb9a2680f5ee76c984fdb233aff" ns2:_="" ns3:_="">
    <xsd:import namespace="013fbbbc-98e3-4c1a-b045-e4b7c7b4d481"/>
    <xsd:import namespace="c229bd8d-a175-44a2-8240-f2a9ff4267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3fbbbc-98e3-4c1a-b045-e4b7c7b4d4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29bd8d-a175-44a2-8240-f2a9ff4267b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43CAAE-5EDE-475A-A5DD-787B32D9A8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C85EC4-5EA4-45F4-B08D-1CC0A71452BF}">
  <ds:schemaRefs>
    <ds:schemaRef ds:uri="013fbbbc-98e3-4c1a-b045-e4b7c7b4d48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656B24F-9405-408F-9BB4-CCA9601E699F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NLG Studios</vt:lpstr>
      <vt:lpstr>Before Diving to the Data...</vt:lpstr>
      <vt:lpstr>PowerPoint Presentation</vt:lpstr>
      <vt:lpstr>PowerPoint Presentation</vt:lpstr>
      <vt:lpstr>Style of Game</vt:lpstr>
      <vt:lpstr>Which Platform? ---DS</vt:lpstr>
      <vt:lpstr>Game Publisher?</vt:lpstr>
      <vt:lpstr>Target User Score</vt:lpstr>
      <vt:lpstr>ESRB Rating?</vt:lpstr>
      <vt:lpstr>Game For Japan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Haoyu Li [Student]</dc:creator>
  <cp:revision>1</cp:revision>
  <dcterms:created xsi:type="dcterms:W3CDTF">2020-04-17T05:55:40Z</dcterms:created>
  <dcterms:modified xsi:type="dcterms:W3CDTF">2020-04-17T16:34:17Z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0x010100FFB35FACDEC23C4787D3FE5E40448C88</vt:lpwstr>
  </property>
</Properties>
</file>